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71" r:id="rId6"/>
    <p:sldId id="275" r:id="rId7"/>
    <p:sldId id="272" r:id="rId8"/>
    <p:sldId id="273" r:id="rId9"/>
    <p:sldId id="265" r:id="rId10"/>
    <p:sldId id="266" r:id="rId11"/>
    <p:sldId id="267" r:id="rId12"/>
    <p:sldId id="270" r:id="rId13"/>
    <p:sldId id="274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16/03/2023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2630657"/>
          </a:xfrm>
        </p:spPr>
        <p:txBody>
          <a:bodyPr>
            <a:normAutofit/>
          </a:bodyPr>
          <a:lstStyle/>
          <a:p>
            <a:r>
              <a:rPr lang="it-IT" sz="5400" b="1" dirty="0"/>
              <a:t>Dialettologia italiana</a:t>
            </a:r>
            <a:br>
              <a:rPr lang="it-IT" sz="5400" b="1" dirty="0"/>
            </a:br>
            <a:r>
              <a:rPr lang="it-IT" sz="4400" b="1" dirty="0" err="1"/>
              <a:t>a.a</a:t>
            </a:r>
            <a:r>
              <a:rPr lang="it-IT" sz="4400" b="1" dirty="0"/>
              <a:t>. 2022/23</a:t>
            </a:r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CULTURA INTELLETTUALE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55548" cy="5719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Molte voci dialettali provengono da una reinterpretazione delle </a:t>
            </a:r>
            <a:r>
              <a:rPr lang="it-IT" sz="3000" b="1" dirty="0"/>
              <a:t>parole latine della messa</a:t>
            </a:r>
            <a:r>
              <a:rPr lang="it-IT" sz="3000" dirty="0"/>
              <a:t> (con la quale il popolo è stato a lungo in contatto).</a:t>
            </a:r>
          </a:p>
          <a:p>
            <a:pPr marL="0" indent="0" algn="just">
              <a:buNone/>
            </a:pPr>
            <a:r>
              <a:rPr lang="it-IT" sz="3000" dirty="0"/>
              <a:t>In molti dialetti esistono voci derivate dalla formula del </a:t>
            </a:r>
            <a:r>
              <a:rPr lang="it-IT" sz="3000" i="1" dirty="0"/>
              <a:t>Pater </a:t>
            </a:r>
            <a:r>
              <a:rPr lang="it-IT" sz="3000" i="1" dirty="0" err="1"/>
              <a:t>noster</a:t>
            </a:r>
            <a:r>
              <a:rPr lang="it-IT" sz="3000" dirty="0"/>
              <a:t> «Da </a:t>
            </a:r>
            <a:r>
              <a:rPr lang="it-IT" sz="3000" dirty="0" err="1"/>
              <a:t>nobis</a:t>
            </a:r>
            <a:r>
              <a:rPr lang="it-IT" sz="3000" dirty="0"/>
              <a:t> </a:t>
            </a:r>
            <a:r>
              <a:rPr lang="it-IT" sz="3000" dirty="0" err="1"/>
              <a:t>hodie</a:t>
            </a:r>
            <a:r>
              <a:rPr lang="it-IT" sz="3000" dirty="0"/>
              <a:t>» ‘dacci oggi (il nostro pane quotidiano)’.</a:t>
            </a:r>
          </a:p>
          <a:p>
            <a:pPr algn="just">
              <a:buFontTx/>
              <a:buChar char="-"/>
            </a:pPr>
            <a:r>
              <a:rPr lang="it-IT" sz="3000" dirty="0"/>
              <a:t>In piemontese </a:t>
            </a:r>
            <a:r>
              <a:rPr lang="it-IT" sz="3000" b="1" i="1" dirty="0" err="1"/>
              <a:t>bisòdia</a:t>
            </a:r>
            <a:r>
              <a:rPr lang="it-IT" sz="3000" i="1" dirty="0"/>
              <a:t> </a:t>
            </a:r>
            <a:r>
              <a:rPr lang="it-IT" sz="3000" dirty="0"/>
              <a:t>‘preghiera’ (per metonimia la parte di una preghiera diventa la preghiera), e in seguito il verbo </a:t>
            </a:r>
            <a:r>
              <a:rPr lang="it-IT" sz="3000" b="1" i="1" dirty="0" err="1"/>
              <a:t>bisodié</a:t>
            </a:r>
            <a:r>
              <a:rPr lang="it-IT" sz="3000" i="1" dirty="0"/>
              <a:t> </a:t>
            </a:r>
            <a:r>
              <a:rPr lang="it-IT" sz="3000" dirty="0"/>
              <a:t>‘biascicare preghiere’.</a:t>
            </a:r>
          </a:p>
          <a:p>
            <a:pPr algn="just">
              <a:buFontTx/>
              <a:buChar char="-"/>
            </a:pPr>
            <a:r>
              <a:rPr lang="it-IT" sz="3000" dirty="0"/>
              <a:t>In friulano </a:t>
            </a:r>
            <a:r>
              <a:rPr lang="it-IT" sz="3000" b="1" i="1" dirty="0" err="1"/>
              <a:t>bisòdia</a:t>
            </a:r>
            <a:r>
              <a:rPr lang="it-IT" sz="3000" i="1" dirty="0"/>
              <a:t> </a:t>
            </a:r>
            <a:r>
              <a:rPr lang="it-IT" sz="3000" dirty="0"/>
              <a:t>‘discorso insensato’ (sviluppo semantico da quello di preghiera, incomprensibile perché in latino).</a:t>
            </a:r>
          </a:p>
          <a:p>
            <a:pPr algn="just">
              <a:buFontTx/>
              <a:buChar char="-"/>
            </a:pPr>
            <a:r>
              <a:rPr lang="it-IT" sz="3000" dirty="0"/>
              <a:t>Gli esiti possono anche avere significati molto distanti, suggeriti dalla paraetimologia con </a:t>
            </a:r>
            <a:r>
              <a:rPr lang="it-IT" sz="3000" i="1" dirty="0"/>
              <a:t>donna</a:t>
            </a:r>
            <a:r>
              <a:rPr lang="it-IT" sz="3000" dirty="0"/>
              <a:t>:</a:t>
            </a:r>
            <a:r>
              <a:rPr lang="it-IT" sz="3000" i="1" dirty="0"/>
              <a:t> </a:t>
            </a:r>
            <a:r>
              <a:rPr lang="it-IT" sz="3000" b="1" i="1" dirty="0"/>
              <a:t>dona </a:t>
            </a:r>
            <a:r>
              <a:rPr lang="it-IT" sz="3000" b="1" i="1" dirty="0" err="1"/>
              <a:t>bisòdia</a:t>
            </a:r>
            <a:r>
              <a:rPr lang="it-IT" sz="3000" b="1" i="1" dirty="0"/>
              <a:t> </a:t>
            </a:r>
            <a:r>
              <a:rPr lang="it-IT" sz="3000" dirty="0"/>
              <a:t>in veneto è ‘donna sguaiata e scomposta’ mentre </a:t>
            </a:r>
            <a:r>
              <a:rPr lang="it-IT" sz="3000" b="1" i="1" dirty="0"/>
              <a:t>donna</a:t>
            </a:r>
            <a:r>
              <a:rPr lang="it-IT" sz="3000" i="1" dirty="0"/>
              <a:t> </a:t>
            </a:r>
            <a:r>
              <a:rPr lang="it-IT" sz="3000" b="1" i="1" dirty="0" err="1"/>
              <a:t>bissodia</a:t>
            </a:r>
            <a:r>
              <a:rPr lang="it-IT" sz="3000" i="1" dirty="0"/>
              <a:t> </a:t>
            </a:r>
            <a:r>
              <a:rPr lang="it-IT" sz="3000" dirty="0"/>
              <a:t>in lombardo è ‘persona generosa’.</a:t>
            </a:r>
          </a:p>
          <a:p>
            <a:pPr algn="just">
              <a:buFontTx/>
              <a:buChar char="-"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595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CULTURA INTELLETTUALE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55548" cy="5719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Gianluigi Beccaria ha condotto uno studio sulla presenza del latino ecclesiastico sia in italiano sia nei dialetti </a:t>
            </a:r>
            <a:r>
              <a:rPr lang="it-IT" sz="3000" i="1" dirty="0"/>
              <a:t>(</a:t>
            </a:r>
            <a:r>
              <a:rPr lang="it-IT" sz="3000" i="1" dirty="0" err="1"/>
              <a:t>Sicuterat</a:t>
            </a:r>
            <a:r>
              <a:rPr lang="it-IT" sz="3000" i="1" dirty="0"/>
              <a:t>. Il latino di chi non lo sa</a:t>
            </a:r>
            <a:r>
              <a:rPr lang="it-IT" sz="3000" dirty="0"/>
              <a:t>, Milano, Garzanti, 1999)</a:t>
            </a:r>
            <a:r>
              <a:rPr lang="it-IT" sz="3000" i="1" dirty="0"/>
              <a:t>.</a:t>
            </a:r>
            <a:r>
              <a:rPr lang="it-IT" sz="3000" dirty="0"/>
              <a:t> Alcuni esempi:</a:t>
            </a:r>
          </a:p>
          <a:p>
            <a:pPr algn="just">
              <a:buFontTx/>
              <a:buChar char="-"/>
            </a:pPr>
            <a:r>
              <a:rPr lang="it-IT" sz="3000" dirty="0"/>
              <a:t>L’</a:t>
            </a:r>
            <a:r>
              <a:rPr lang="it-IT" sz="3000" i="1" dirty="0"/>
              <a:t>antifona</a:t>
            </a:r>
            <a:r>
              <a:rPr lang="it-IT" sz="3000" dirty="0"/>
              <a:t>, lungo canto alternato della liturgia religiosa, ha generato il veneto </a:t>
            </a:r>
            <a:r>
              <a:rPr lang="it-IT" sz="3000" b="1" i="1" dirty="0" err="1"/>
              <a:t>tìnfana</a:t>
            </a:r>
            <a:r>
              <a:rPr lang="it-IT" sz="3000" dirty="0"/>
              <a:t> ‘lamentela, discorso noioso’ e il piemontese </a:t>
            </a:r>
            <a:r>
              <a:rPr lang="it-IT" sz="3000" b="1" i="1" dirty="0" err="1"/>
              <a:t>canté</a:t>
            </a:r>
            <a:r>
              <a:rPr lang="it-IT" sz="3000" b="1" i="1" dirty="0"/>
              <a:t> l’</a:t>
            </a:r>
            <a:r>
              <a:rPr lang="it-IT" sz="3000" b="1" i="1" dirty="0" err="1"/>
              <a:t>antìfuna</a:t>
            </a:r>
            <a:r>
              <a:rPr lang="it-IT" sz="3000" b="1" i="1" dirty="0"/>
              <a:t> </a:t>
            </a:r>
            <a:r>
              <a:rPr lang="it-IT" sz="3000" dirty="0"/>
              <a:t>‘fare una ramanzina’.</a:t>
            </a:r>
          </a:p>
          <a:p>
            <a:pPr algn="just">
              <a:buFontTx/>
              <a:buChar char="-"/>
            </a:pPr>
            <a:r>
              <a:rPr lang="it-IT" sz="3000" dirty="0"/>
              <a:t>Un significato simile si è sviluppato dal passo del vangelo di Giovanni «et </a:t>
            </a:r>
            <a:r>
              <a:rPr lang="it-IT" sz="3000" dirty="0" err="1"/>
              <a:t>verbum</a:t>
            </a:r>
            <a:r>
              <a:rPr lang="it-IT" sz="3000" dirty="0"/>
              <a:t> caro factum est»: in friulano </a:t>
            </a:r>
            <a:r>
              <a:rPr lang="it-IT" sz="3000" b="1" i="1" dirty="0" err="1"/>
              <a:t>verbuncaro</a:t>
            </a:r>
            <a:r>
              <a:rPr lang="it-IT" sz="3000" i="1" dirty="0"/>
              <a:t> </a:t>
            </a:r>
            <a:r>
              <a:rPr lang="it-IT" sz="3000" dirty="0"/>
              <a:t>‘rimprovero’.</a:t>
            </a:r>
          </a:p>
          <a:p>
            <a:pPr algn="just">
              <a:buFontTx/>
              <a:buChar char="-"/>
            </a:pPr>
            <a:r>
              <a:rPr lang="it-IT" sz="3000" dirty="0"/>
              <a:t>Da «</a:t>
            </a:r>
            <a:r>
              <a:rPr lang="it-IT" sz="3000" dirty="0" err="1"/>
              <a:t>requiescant</a:t>
            </a:r>
            <a:r>
              <a:rPr lang="it-IT" sz="3000" dirty="0"/>
              <a:t> in pace, amen» in friulano </a:t>
            </a:r>
            <a:r>
              <a:rPr lang="it-IT" sz="3000" b="1" i="1" dirty="0" err="1"/>
              <a:t>catianem</a:t>
            </a:r>
            <a:r>
              <a:rPr lang="it-IT" sz="3000" i="1" dirty="0"/>
              <a:t> </a:t>
            </a:r>
            <a:r>
              <a:rPr lang="it-IT" sz="3000" dirty="0"/>
              <a:t>‘seccatore’, in pistoiese </a:t>
            </a:r>
            <a:r>
              <a:rPr lang="it-IT" sz="3000" b="1" i="1" dirty="0" err="1"/>
              <a:t>antimpace</a:t>
            </a:r>
            <a:r>
              <a:rPr lang="it-IT" sz="3000" i="1" dirty="0"/>
              <a:t> </a:t>
            </a:r>
            <a:r>
              <a:rPr lang="it-IT" sz="3000" dirty="0"/>
              <a:t>‘funerale’.</a:t>
            </a:r>
          </a:p>
          <a:p>
            <a:pPr algn="just">
              <a:buFontTx/>
              <a:buChar char="-"/>
            </a:pPr>
            <a:r>
              <a:rPr lang="it-IT" sz="3000" dirty="0"/>
              <a:t>Dalla litania «kyrie </a:t>
            </a:r>
            <a:r>
              <a:rPr lang="it-IT" sz="3000" dirty="0" err="1"/>
              <a:t>elèison</a:t>
            </a:r>
            <a:r>
              <a:rPr lang="it-IT" sz="3000" dirty="0"/>
              <a:t>» in alcune varietà molisane abbiamo </a:t>
            </a:r>
            <a:r>
              <a:rPr lang="it-IT" sz="3000" b="1" i="1" dirty="0" err="1"/>
              <a:t>leiesònnə</a:t>
            </a:r>
            <a:r>
              <a:rPr lang="it-IT" sz="3000" i="1" dirty="0"/>
              <a:t> </a:t>
            </a:r>
            <a:r>
              <a:rPr lang="it-IT" sz="3000" dirty="0"/>
              <a:t>‘bigotto’ e </a:t>
            </a:r>
            <a:r>
              <a:rPr lang="it-IT" sz="3000" b="1" i="1" dirty="0" err="1"/>
              <a:t>crijaléiesonnə</a:t>
            </a:r>
            <a:r>
              <a:rPr lang="it-IT" sz="3000" b="1" i="1" dirty="0"/>
              <a:t> </a:t>
            </a:r>
            <a:r>
              <a:rPr lang="it-IT" sz="3000" dirty="0"/>
              <a:t>‘persona noiosa’.</a:t>
            </a:r>
          </a:p>
        </p:txBody>
      </p:sp>
    </p:spTree>
    <p:extLst>
      <p:ext uri="{BB962C8B-B14F-4D97-AF65-F5344CB8AC3E}">
        <p14:creationId xmlns:p14="http://schemas.microsoft.com/office/powerpoint/2010/main" val="409459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CULTURA INTELLETTUALE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55548" cy="57194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Il latino può entrare nei dialetti anche attraverso il </a:t>
            </a:r>
            <a:r>
              <a:rPr lang="it-IT" sz="3000" b="1" dirty="0"/>
              <a:t>linguaggio giuridico e amministrativo</a:t>
            </a:r>
            <a:r>
              <a:rPr lang="it-IT" sz="3000" dirty="0"/>
              <a:t>.</a:t>
            </a:r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r>
              <a:rPr lang="it-IT" sz="3000" dirty="0"/>
              <a:t>Le lettere di intimazione giudiziaria di sfratto o ingiunzione di pagamento, che contenevano la formula </a:t>
            </a:r>
            <a:r>
              <a:rPr lang="it-IT" sz="3000" i="1" dirty="0" err="1"/>
              <a:t>tibi</a:t>
            </a:r>
            <a:r>
              <a:rPr lang="it-IT" sz="3000" i="1" dirty="0"/>
              <a:t> dico, </a:t>
            </a:r>
            <a:r>
              <a:rPr lang="it-IT" sz="3000" i="1" dirty="0" err="1"/>
              <a:t>tibi</a:t>
            </a:r>
            <a:r>
              <a:rPr lang="it-IT" sz="3000" dirty="0"/>
              <a:t> </a:t>
            </a:r>
            <a:r>
              <a:rPr lang="it-IT" sz="3000" i="1" dirty="0"/>
              <a:t>do </a:t>
            </a:r>
            <a:r>
              <a:rPr lang="it-IT" sz="3000" dirty="0"/>
              <a:t>o </a:t>
            </a:r>
            <a:r>
              <a:rPr lang="it-IT" sz="3000" i="1" dirty="0" err="1"/>
              <a:t>tibi</a:t>
            </a:r>
            <a:r>
              <a:rPr lang="it-IT" sz="3000" i="1" dirty="0"/>
              <a:t> mitto</a:t>
            </a:r>
            <a:r>
              <a:rPr lang="it-IT" sz="3000" dirty="0"/>
              <a:t>:</a:t>
            </a:r>
            <a:endParaRPr lang="it-IT" sz="3000" i="1" dirty="0"/>
          </a:p>
          <a:p>
            <a:pPr marL="0" indent="0" algn="just">
              <a:buNone/>
            </a:pPr>
            <a:r>
              <a:rPr lang="it-IT" sz="3000" dirty="0"/>
              <a:t>- In molti </a:t>
            </a:r>
            <a:r>
              <a:rPr lang="it-IT" sz="3000" dirty="0" err="1"/>
              <a:t>dial</a:t>
            </a:r>
            <a:r>
              <a:rPr lang="it-IT" sz="3000" dirty="0"/>
              <a:t>. settentrionali </a:t>
            </a:r>
            <a:r>
              <a:rPr lang="it-IT" sz="3000" b="1" i="1" dirty="0" err="1"/>
              <a:t>tibi</a:t>
            </a:r>
            <a:r>
              <a:rPr lang="it-IT" sz="3000" i="1" dirty="0"/>
              <a:t> </a:t>
            </a:r>
            <a:r>
              <a:rPr lang="it-IT" sz="3000" dirty="0"/>
              <a:t>è ‘rimprovero’; nel ligure è ‘denaro’.</a:t>
            </a:r>
          </a:p>
          <a:p>
            <a:pPr algn="just">
              <a:buFontTx/>
              <a:buChar char="-"/>
            </a:pPr>
            <a:r>
              <a:rPr lang="it-IT" sz="3000" dirty="0"/>
              <a:t>In milanese </a:t>
            </a:r>
            <a:r>
              <a:rPr lang="it-IT" sz="3000" b="1" i="1" dirty="0"/>
              <a:t>dà </a:t>
            </a:r>
            <a:r>
              <a:rPr lang="it-IT" sz="3000" b="1" i="1" dirty="0" err="1"/>
              <a:t>el</a:t>
            </a:r>
            <a:r>
              <a:rPr lang="it-IT" sz="3000" b="1" i="1" dirty="0"/>
              <a:t> </a:t>
            </a:r>
            <a:r>
              <a:rPr lang="it-IT" sz="3000" b="1" i="1" dirty="0" err="1"/>
              <a:t>tibi</a:t>
            </a:r>
            <a:r>
              <a:rPr lang="it-IT" sz="3000" b="1" i="1" dirty="0"/>
              <a:t> </a:t>
            </a:r>
            <a:r>
              <a:rPr lang="it-IT" sz="3000" dirty="0"/>
              <a:t>vale ‘licenziare’.</a:t>
            </a:r>
          </a:p>
          <a:p>
            <a:pPr algn="just">
              <a:buFontTx/>
              <a:buChar char="-"/>
            </a:pPr>
            <a:r>
              <a:rPr lang="it-IT" sz="3000" dirty="0"/>
              <a:t>In veneto e nel romanesco dell’Ottocento </a:t>
            </a:r>
            <a:r>
              <a:rPr lang="it-IT" sz="3000" b="1" i="1" dirty="0" err="1"/>
              <a:t>tibidòi</a:t>
            </a:r>
            <a:r>
              <a:rPr lang="it-IT" sz="3000" dirty="0"/>
              <a:t> è ‘confusione, rissa’.</a:t>
            </a:r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r>
              <a:rPr lang="it-IT" sz="3000" dirty="0"/>
              <a:t>La parola latina </a:t>
            </a:r>
            <a:r>
              <a:rPr lang="it-IT" sz="3000" i="1" dirty="0"/>
              <a:t>ius </a:t>
            </a:r>
            <a:r>
              <a:rPr lang="it-IT" sz="3000" dirty="0"/>
              <a:t>‘diritto’:</a:t>
            </a:r>
          </a:p>
          <a:p>
            <a:pPr marL="0" indent="0" algn="just">
              <a:buNone/>
            </a:pPr>
            <a:r>
              <a:rPr lang="it-IT" sz="3000" dirty="0"/>
              <a:t>- Nei </a:t>
            </a:r>
            <a:r>
              <a:rPr lang="it-IT" sz="3000" dirty="0" err="1"/>
              <a:t>dial</a:t>
            </a:r>
            <a:r>
              <a:rPr lang="it-IT" sz="3000" dirty="0"/>
              <a:t>. abruzzese ha dato </a:t>
            </a:r>
            <a:r>
              <a:rPr lang="it-IT" sz="3000" b="1" i="1" dirty="0" err="1"/>
              <a:t>iussə</a:t>
            </a:r>
            <a:r>
              <a:rPr lang="it-IT" sz="3000" i="1" dirty="0"/>
              <a:t> </a:t>
            </a:r>
            <a:r>
              <a:rPr lang="it-IT" sz="3000" dirty="0"/>
              <a:t>‘pegno’, nei dial. meridionali estremi </a:t>
            </a:r>
            <a:r>
              <a:rPr lang="it-IT" sz="3000" b="1" i="1" dirty="0" err="1"/>
              <a:t>iussu</a:t>
            </a:r>
            <a:r>
              <a:rPr lang="it-IT" sz="3000" i="1" dirty="0"/>
              <a:t> </a:t>
            </a:r>
            <a:r>
              <a:rPr lang="it-IT" sz="3000" dirty="0"/>
              <a:t>‘privilegio’.</a:t>
            </a:r>
          </a:p>
          <a:p>
            <a:pPr algn="just">
              <a:buFontTx/>
              <a:buChar char="-"/>
            </a:pP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81061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CULTURA INTELLETTUALE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13345" cy="5719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Anche l’</a:t>
            </a:r>
            <a:r>
              <a:rPr lang="it-IT" sz="3000" b="1" dirty="0"/>
              <a:t>italiano</a:t>
            </a:r>
            <a:r>
              <a:rPr lang="it-IT" sz="3000" dirty="0"/>
              <a:t> può fornire ai dialetti parole del lessico astratto, che modificano il significato della base originaria.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i="1" dirty="0"/>
              <a:t>- Ipocondria </a:t>
            </a:r>
            <a:r>
              <a:rPr lang="it-IT" sz="3000" dirty="0"/>
              <a:t>‘fobia’ ha dato il napoletano </a:t>
            </a:r>
            <a:r>
              <a:rPr lang="it-IT" sz="3000" b="1" i="1" dirty="0" err="1"/>
              <a:t>appucundria</a:t>
            </a:r>
            <a:r>
              <a:rPr lang="it-IT" sz="3000" i="1" dirty="0"/>
              <a:t> </a:t>
            </a:r>
            <a:r>
              <a:rPr lang="it-IT" sz="3000" dirty="0"/>
              <a:t>‘malinconia’.</a:t>
            </a:r>
            <a:endParaRPr lang="it-IT" sz="3000" i="1" dirty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Cauterio </a:t>
            </a:r>
            <a:r>
              <a:rPr lang="it-IT" sz="3000" dirty="0"/>
              <a:t>‘medicamento </a:t>
            </a:r>
            <a:r>
              <a:rPr lang="it-IT" sz="3000" dirty="0" err="1"/>
              <a:t>caustico’</a:t>
            </a:r>
            <a:r>
              <a:rPr lang="it-IT" sz="3000" dirty="0"/>
              <a:t> ha dato il veneto </a:t>
            </a:r>
            <a:r>
              <a:rPr lang="it-IT" sz="3000" b="1" i="1" dirty="0"/>
              <a:t>cauterio</a:t>
            </a:r>
            <a:r>
              <a:rPr lang="it-IT" sz="3000" i="1" dirty="0"/>
              <a:t> </a:t>
            </a:r>
            <a:r>
              <a:rPr lang="it-IT" sz="3000" dirty="0"/>
              <a:t>‘persona fastidiosa’.</a:t>
            </a:r>
            <a:endParaRPr lang="it-IT" sz="3000" i="1" dirty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Analfabeta </a:t>
            </a:r>
            <a:r>
              <a:rPr lang="it-IT" sz="3000" dirty="0"/>
              <a:t>ha dato l’umbro </a:t>
            </a:r>
            <a:r>
              <a:rPr lang="it-IT" sz="3000" b="1" i="1" dirty="0"/>
              <a:t>alfabeto</a:t>
            </a:r>
            <a:r>
              <a:rPr lang="it-IT" sz="3000" i="1" dirty="0"/>
              <a:t> </a:t>
            </a:r>
            <a:r>
              <a:rPr lang="it-IT" sz="3000" dirty="0"/>
              <a:t>‘ignorante, ottuso’.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Ablativo</a:t>
            </a:r>
            <a:r>
              <a:rPr lang="it-IT" sz="3000" dirty="0"/>
              <a:t>, ultimo caso della declinazione, ha dato il lombardo </a:t>
            </a:r>
            <a:r>
              <a:rPr lang="it-IT" sz="3000" b="1" i="1" dirty="0"/>
              <a:t>es a l’ablativo</a:t>
            </a:r>
            <a:r>
              <a:rPr lang="it-IT" sz="3000" i="1" dirty="0"/>
              <a:t> </a:t>
            </a:r>
            <a:r>
              <a:rPr lang="it-IT" sz="3000" dirty="0"/>
              <a:t>‘essere in miseria’.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Accidia </a:t>
            </a:r>
            <a:r>
              <a:rPr lang="it-IT" sz="3000" dirty="0"/>
              <a:t>‘indolenza’ ha dato l’umbro </a:t>
            </a:r>
            <a:r>
              <a:rPr lang="it-IT" sz="3000" b="1" i="1" dirty="0" err="1"/>
              <a:t>cìdia</a:t>
            </a:r>
            <a:r>
              <a:rPr lang="it-IT" sz="3000" i="1" dirty="0"/>
              <a:t> </a:t>
            </a:r>
            <a:r>
              <a:rPr lang="it-IT" sz="3000" dirty="0"/>
              <a:t>‘brutta cera’. </a:t>
            </a:r>
          </a:p>
          <a:p>
            <a:pPr marL="0" indent="0" algn="just">
              <a:buNone/>
            </a:pPr>
            <a:r>
              <a:rPr lang="it-IT" sz="3000" dirty="0"/>
              <a:t>Attraverso l’italiano sono entrate nei dialetti anche parole derivate da </a:t>
            </a:r>
            <a:r>
              <a:rPr lang="it-IT" sz="3000" b="1" dirty="0"/>
              <a:t>nomi propri</a:t>
            </a:r>
            <a:r>
              <a:rPr lang="it-IT" sz="3000" dirty="0"/>
              <a:t> (</a:t>
            </a:r>
            <a:r>
              <a:rPr lang="it-IT" sz="3000" dirty="0" err="1"/>
              <a:t>deonimici</a:t>
            </a:r>
            <a:r>
              <a:rPr lang="it-IT" sz="3000" dirty="0"/>
              <a:t>) legati alla letteratura, come il romagnolo </a:t>
            </a:r>
            <a:r>
              <a:rPr lang="it-IT" sz="3000" b="1" i="1" dirty="0" err="1"/>
              <a:t>rubissòn</a:t>
            </a:r>
            <a:r>
              <a:rPr lang="it-IT" sz="3000" i="1" dirty="0"/>
              <a:t> </a:t>
            </a:r>
            <a:r>
              <a:rPr lang="it-IT" sz="3000" dirty="0"/>
              <a:t>‘uomo rude’ da Robinson Crusoe, il napoletano </a:t>
            </a:r>
            <a:r>
              <a:rPr lang="it-IT" sz="3000" b="1" i="1" dirty="0" err="1"/>
              <a:t>rotìlio</a:t>
            </a:r>
            <a:r>
              <a:rPr lang="it-IT" sz="3000" i="1" dirty="0"/>
              <a:t> </a:t>
            </a:r>
            <a:r>
              <a:rPr lang="it-IT" sz="3000" dirty="0"/>
              <a:t>e il siciliano </a:t>
            </a:r>
            <a:r>
              <a:rPr lang="it-IT" sz="3000" b="1" i="1" dirty="0" err="1"/>
              <a:t>rutìliu</a:t>
            </a:r>
            <a:r>
              <a:rPr lang="it-IT" sz="3000" b="1" i="1" dirty="0"/>
              <a:t> </a:t>
            </a:r>
            <a:r>
              <a:rPr lang="it-IT" sz="3000" dirty="0"/>
              <a:t>‘almanacco’ da Rutilio Benincasa, autore di almanacchi nel Cinquecento.</a:t>
            </a:r>
          </a:p>
          <a:p>
            <a:pPr marL="0" indent="0" algn="just">
              <a:buNone/>
            </a:pPr>
            <a:endParaRPr lang="it-IT" sz="3000" dirty="0"/>
          </a:p>
          <a:p>
            <a:pPr marL="0" indent="0" algn="just">
              <a:buNone/>
            </a:pP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25234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ARCAICO E DIALETTO MODERNO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41480" cy="5873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Anche il dialetto come l’italiano ha una sua </a:t>
            </a:r>
            <a:r>
              <a:rPr lang="it-IT" sz="3000" b="1" dirty="0"/>
              <a:t>variazione diacronica</a:t>
            </a:r>
            <a:r>
              <a:rPr lang="it-IT" sz="3000" dirty="0"/>
              <a:t>, che può dipendere da un’evoluzione interna del dialetto ma, soprattutto dall’Unità d’Italia, è causata spesso dalla pressione crescente dell’italiano, che ne ha modificato alcuni aspetti, determinandone il rinnovamento.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Questi cambiamenti possono interessare la </a:t>
            </a:r>
            <a:r>
              <a:rPr lang="it-IT" sz="3000" b="1" dirty="0" err="1"/>
              <a:t>fonomorfologia</a:t>
            </a:r>
            <a:r>
              <a:rPr lang="it-IT" sz="3000" dirty="0"/>
              <a:t> (ad es. l’articolazione retroflessa del siciliano </a:t>
            </a:r>
            <a:r>
              <a:rPr lang="it-IT" sz="3000" i="1" dirty="0" err="1"/>
              <a:t>maţri</a:t>
            </a:r>
            <a:r>
              <a:rPr lang="it-IT" sz="3000" i="1" dirty="0"/>
              <a:t> </a:t>
            </a:r>
            <a:r>
              <a:rPr lang="it-IT" sz="3000" dirty="0"/>
              <a:t>è in regresso; nel veneziano il participio passato </a:t>
            </a:r>
            <a:r>
              <a:rPr lang="it-IT" sz="3000" i="1" dirty="0" err="1"/>
              <a:t>podesto</a:t>
            </a:r>
            <a:r>
              <a:rPr lang="it-IT" sz="3000" i="1" dirty="0"/>
              <a:t> </a:t>
            </a:r>
            <a:r>
              <a:rPr lang="it-IT" sz="3000" dirty="0"/>
              <a:t>‘potuto’ è sostituito con </a:t>
            </a:r>
            <a:r>
              <a:rPr lang="it-IT" sz="3000" i="1" dirty="0" err="1"/>
              <a:t>podùo</a:t>
            </a:r>
            <a:r>
              <a:rPr lang="it-IT" sz="3000" dirty="0"/>
              <a:t>) ma riguardano in primo luogo il </a:t>
            </a:r>
            <a:r>
              <a:rPr lang="it-IT" sz="3000" b="1" dirty="0"/>
              <a:t>lessico</a:t>
            </a:r>
            <a:r>
              <a:rPr lang="it-IT" sz="3000" dirty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800" dirty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Nel </a:t>
            </a:r>
            <a:r>
              <a:rPr lang="it-IT" sz="3000" b="1" dirty="0"/>
              <a:t>lessico</a:t>
            </a:r>
            <a:r>
              <a:rPr lang="it-IT" sz="3000" dirty="0"/>
              <a:t>, il dialetto è soggetto a due tipi di cambiamenti:</a:t>
            </a:r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it-IT" sz="3000" dirty="0"/>
              <a:t>Parole che scompaiono perché </a:t>
            </a:r>
            <a:r>
              <a:rPr lang="it-IT" sz="3000" b="1" dirty="0"/>
              <a:t>sostituite da altre</a:t>
            </a:r>
            <a:r>
              <a:rPr lang="it-IT" sz="3000" dirty="0"/>
              <a:t> (in genere di provenienza italiana).</a:t>
            </a:r>
          </a:p>
          <a:p>
            <a:pPr marL="514350" indent="-514350" algn="just">
              <a:spcBef>
                <a:spcPts val="0"/>
              </a:spcBef>
              <a:buFont typeface="Arial" panose="020B0604020202020204" pitchFamily="34" charset="0"/>
              <a:buAutoNum type="arabicParenR"/>
            </a:pPr>
            <a:r>
              <a:rPr lang="it-IT" sz="3000" dirty="0"/>
              <a:t>Parole che scompaiono perché </a:t>
            </a:r>
            <a:r>
              <a:rPr lang="it-IT" sz="3000" b="1" dirty="0"/>
              <a:t>non si usa più il referente </a:t>
            </a:r>
            <a:r>
              <a:rPr lang="it-IT" sz="3000" dirty="0"/>
              <a:t>che denominano.</a:t>
            </a:r>
          </a:p>
        </p:txBody>
      </p:sp>
    </p:spTree>
    <p:extLst>
      <p:ext uri="{BB962C8B-B14F-4D97-AF65-F5344CB8AC3E}">
        <p14:creationId xmlns:p14="http://schemas.microsoft.com/office/powerpoint/2010/main" val="9871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ARCAICO E DIALETTO MODERNO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12542" y="1153551"/>
            <a:ext cx="11929402" cy="55503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1) </a:t>
            </a:r>
            <a:r>
              <a:rPr lang="it-IT" sz="3000" b="1" dirty="0"/>
              <a:t>Parole sostituite da altre</a:t>
            </a:r>
            <a:r>
              <a:rPr lang="it-IT" sz="3000" dirty="0"/>
              <a:t>. In tutti i dialetti si trovano esempi di parole originarie sostituite con italianismi (cambiamento del </a:t>
            </a:r>
            <a:r>
              <a:rPr lang="it-IT" sz="3000" i="1" dirty="0"/>
              <a:t>tipo lessicale</a:t>
            </a:r>
            <a:r>
              <a:rPr lang="it-IT" sz="3000" dirty="0"/>
              <a:t>, indipendentemente dagli aspetti fonetici):</a:t>
            </a:r>
          </a:p>
          <a:p>
            <a:pPr algn="just">
              <a:buFontTx/>
              <a:buChar char="-"/>
            </a:pPr>
            <a:r>
              <a:rPr lang="it-IT" sz="3000" dirty="0"/>
              <a:t>Nei </a:t>
            </a:r>
            <a:r>
              <a:rPr lang="it-IT" sz="3000" dirty="0" err="1"/>
              <a:t>dial</a:t>
            </a:r>
            <a:r>
              <a:rPr lang="it-IT" sz="3000" dirty="0"/>
              <a:t>. veneti </a:t>
            </a:r>
            <a:r>
              <a:rPr lang="it-IT" sz="3000" i="1" dirty="0" err="1"/>
              <a:t>àmia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/>
              <a:t>barba </a:t>
            </a:r>
            <a:r>
              <a:rPr lang="it-IT" sz="3000" dirty="0"/>
              <a:t>sono stati sostituiti con </a:t>
            </a:r>
            <a:r>
              <a:rPr lang="it-IT" sz="3000" i="1" dirty="0"/>
              <a:t>zia </a:t>
            </a:r>
            <a:r>
              <a:rPr lang="it-IT" sz="3000" dirty="0"/>
              <a:t>e </a:t>
            </a:r>
            <a:r>
              <a:rPr lang="it-IT" sz="3000" i="1" dirty="0"/>
              <a:t>zio.</a:t>
            </a:r>
          </a:p>
          <a:p>
            <a:pPr algn="just">
              <a:buFontTx/>
              <a:buChar char="-"/>
            </a:pPr>
            <a:r>
              <a:rPr lang="it-IT" sz="3000" dirty="0"/>
              <a:t>Nei </a:t>
            </a:r>
            <a:r>
              <a:rPr lang="it-IT" sz="3000" dirty="0" err="1"/>
              <a:t>dial</a:t>
            </a:r>
            <a:r>
              <a:rPr lang="it-IT" sz="3000" dirty="0"/>
              <a:t>. abruzzesi </a:t>
            </a:r>
            <a:r>
              <a:rPr lang="it-IT" sz="3000" i="1" dirty="0" err="1"/>
              <a:t>tatə</a:t>
            </a:r>
            <a:r>
              <a:rPr lang="it-IT" sz="3000" dirty="0"/>
              <a:t> </a:t>
            </a:r>
            <a:r>
              <a:rPr lang="it-IT" sz="3000"/>
              <a:t>‘papà’ è </a:t>
            </a:r>
            <a:r>
              <a:rPr lang="it-IT" sz="3000" dirty="0"/>
              <a:t>stato spesso sostituito con </a:t>
            </a:r>
            <a:r>
              <a:rPr lang="it-IT" sz="3000" i="1" dirty="0"/>
              <a:t>tatà </a:t>
            </a:r>
            <a:r>
              <a:rPr lang="it-IT" sz="3000" dirty="0"/>
              <a:t>nell’uso </a:t>
            </a:r>
            <a:r>
              <a:rPr lang="it-IT" sz="3000"/>
              <a:t>rurale oppure con </a:t>
            </a:r>
            <a:r>
              <a:rPr lang="it-IT" sz="3000" i="1" dirty="0"/>
              <a:t>papà </a:t>
            </a:r>
            <a:r>
              <a:rPr lang="it-IT" sz="3000" dirty="0"/>
              <a:t>in quello borghese.</a:t>
            </a:r>
          </a:p>
          <a:p>
            <a:pPr algn="just">
              <a:buFontTx/>
              <a:buChar char="-"/>
            </a:pPr>
            <a:r>
              <a:rPr lang="it-IT" sz="3000" dirty="0"/>
              <a:t>Nel sardo </a:t>
            </a:r>
            <a:r>
              <a:rPr lang="it-IT" sz="3000" i="1" dirty="0"/>
              <a:t>su </a:t>
            </a:r>
            <a:r>
              <a:rPr lang="it-IT" sz="3000" i="1" dirty="0" err="1"/>
              <a:t>tabbìcu</a:t>
            </a:r>
            <a:r>
              <a:rPr lang="it-IT" sz="3000" i="1" dirty="0"/>
              <a:t> ‘</a:t>
            </a:r>
            <a:r>
              <a:rPr lang="it-IT" sz="3000" dirty="0"/>
              <a:t>il mattone</a:t>
            </a:r>
            <a:r>
              <a:rPr lang="it-IT" sz="3000" i="1" dirty="0"/>
              <a:t>’ </a:t>
            </a:r>
            <a:r>
              <a:rPr lang="it-IT" sz="3000" dirty="0"/>
              <a:t>è stato sostituito con </a:t>
            </a:r>
            <a:r>
              <a:rPr lang="it-IT" sz="3000" i="1" dirty="0"/>
              <a:t>su mattoni.</a:t>
            </a:r>
          </a:p>
          <a:p>
            <a:pPr algn="just">
              <a:buFontTx/>
              <a:buChar char="-"/>
            </a:pPr>
            <a:r>
              <a:rPr lang="it-IT" sz="3000" dirty="0"/>
              <a:t>Nei </a:t>
            </a:r>
            <a:r>
              <a:rPr lang="it-IT" sz="3000" dirty="0" err="1"/>
              <a:t>dial</a:t>
            </a:r>
            <a:r>
              <a:rPr lang="it-IT" sz="3000" dirty="0"/>
              <a:t>. siciliani </a:t>
            </a:r>
            <a:r>
              <a:rPr lang="it-IT" sz="3000" i="1" dirty="0" err="1"/>
              <a:t>cattiu</a:t>
            </a:r>
            <a:r>
              <a:rPr lang="it-IT" sz="3000" dirty="0"/>
              <a:t> ‘vedovo’ è stato sostituito con </a:t>
            </a:r>
            <a:r>
              <a:rPr lang="it-IT" sz="3000" i="1" dirty="0" err="1"/>
              <a:t>viduu</a:t>
            </a:r>
            <a:r>
              <a:rPr lang="it-IT" sz="3000" i="1" dirty="0"/>
              <a:t>.</a:t>
            </a:r>
          </a:p>
          <a:p>
            <a:pPr marL="0" indent="0" algn="just">
              <a:buNone/>
            </a:pPr>
            <a:r>
              <a:rPr lang="it-IT" sz="3000" dirty="0"/>
              <a:t>Questa sostituzione è spesso motivata dalla diffusione commerciale di un prodotto con denominazione italiana. </a:t>
            </a:r>
          </a:p>
          <a:p>
            <a:pPr marL="0" indent="0" algn="just">
              <a:buNone/>
            </a:pPr>
            <a:r>
              <a:rPr lang="it-IT" sz="3000" dirty="0"/>
              <a:t>Il nome del lievito in Sardegna era </a:t>
            </a:r>
            <a:r>
              <a:rPr lang="it-IT" sz="3000" i="1" dirty="0" err="1"/>
              <a:t>matrìche</a:t>
            </a:r>
            <a:r>
              <a:rPr lang="it-IT" sz="3000" i="1" dirty="0"/>
              <a:t> </a:t>
            </a:r>
            <a:r>
              <a:rPr lang="it-IT" sz="3000" dirty="0"/>
              <a:t>(&lt; MATRICEM) o </a:t>
            </a:r>
            <a:r>
              <a:rPr lang="it-IT" sz="3000" i="1" dirty="0" err="1"/>
              <a:t>froméntu</a:t>
            </a:r>
            <a:r>
              <a:rPr lang="it-IT" sz="3000" i="1" dirty="0"/>
              <a:t> </a:t>
            </a:r>
            <a:r>
              <a:rPr lang="it-IT" sz="3000" dirty="0"/>
              <a:t>(FERMENTUM), mentre si sta diffondendo l’italianismo </a:t>
            </a:r>
            <a:r>
              <a:rPr lang="it-IT" sz="3000" i="1" dirty="0" err="1"/>
              <a:t>lièvitu</a:t>
            </a:r>
            <a:r>
              <a:rPr lang="it-IT" sz="3000" dirty="0"/>
              <a:t>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18784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ARCAICO E DIALETTO MODERNO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57316" y="1032387"/>
            <a:ext cx="11912764" cy="56715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2) Parole </a:t>
            </a:r>
            <a:r>
              <a:rPr lang="it-IT" sz="3000" b="1" dirty="0"/>
              <a:t>scomparse insieme ai referenti</a:t>
            </a:r>
            <a:r>
              <a:rPr lang="it-IT" sz="3000" dirty="0"/>
              <a:t>. Con la scomparsa di mestieri, oggetti e attività tradizionali scompaiono anche le parole associate. Per questo sono preziosi per la documentazione gli studi su tradizioni locali (festività, riti, cibi, credenze) e su lavori in via di estinzione.</a:t>
            </a:r>
          </a:p>
          <a:p>
            <a:pPr algn="just">
              <a:buFontTx/>
              <a:buChar char="-"/>
            </a:pPr>
            <a:r>
              <a:rPr lang="it-IT" sz="3000" dirty="0"/>
              <a:t>La scansione delle parti della giornata legata al lavoro nei campi: a Fossalto (Campobasso) </a:t>
            </a:r>
            <a:r>
              <a:rPr lang="it-IT" sz="3000" i="1" dirty="0" err="1"/>
              <a:t>lu</a:t>
            </a:r>
            <a:r>
              <a:rPr lang="it-IT" sz="3000" i="1" dirty="0"/>
              <a:t> </a:t>
            </a:r>
            <a:r>
              <a:rPr lang="it-IT" sz="3000" i="1" dirty="0" err="1"/>
              <a:t>jurnə</a:t>
            </a:r>
            <a:r>
              <a:rPr lang="it-IT" sz="3000" i="1" dirty="0"/>
              <a:t> </a:t>
            </a:r>
            <a:r>
              <a:rPr lang="it-IT" sz="3000" dirty="0"/>
              <a:t>si divide in </a:t>
            </a:r>
            <a:r>
              <a:rPr lang="it-IT" sz="3000" i="1" dirty="0" err="1"/>
              <a:t>matutinə</a:t>
            </a:r>
            <a:r>
              <a:rPr lang="it-IT" sz="3000" i="1" dirty="0"/>
              <a:t> </a:t>
            </a:r>
            <a:r>
              <a:rPr lang="it-IT" sz="3000" dirty="0"/>
              <a:t>(alba), </a:t>
            </a:r>
            <a:r>
              <a:rPr lang="it-IT" sz="3000" i="1" dirty="0" err="1"/>
              <a:t>məzəjurnə</a:t>
            </a:r>
            <a:r>
              <a:rPr lang="it-IT" sz="3000" dirty="0"/>
              <a:t>, </a:t>
            </a:r>
            <a:r>
              <a:rPr lang="it-IT" sz="3000" i="1" dirty="0" err="1"/>
              <a:t>vəndunora</a:t>
            </a:r>
            <a:r>
              <a:rPr lang="it-IT" sz="3000" i="1" dirty="0"/>
              <a:t> </a:t>
            </a:r>
            <a:r>
              <a:rPr lang="it-IT" sz="3000" dirty="0"/>
              <a:t>(tre ore prima del tramonto), </a:t>
            </a:r>
            <a:r>
              <a:rPr lang="it-IT" sz="3000" i="1" dirty="0" err="1"/>
              <a:t>vəndəquattora</a:t>
            </a:r>
            <a:r>
              <a:rPr lang="it-IT" sz="3000" i="1" dirty="0"/>
              <a:t> </a:t>
            </a:r>
            <a:r>
              <a:rPr lang="it-IT" sz="3000" dirty="0"/>
              <a:t>(il tramonto), </a:t>
            </a:r>
            <a:r>
              <a:rPr lang="it-IT" sz="3000" i="1" dirty="0"/>
              <a:t>n’ora </a:t>
            </a:r>
            <a:r>
              <a:rPr lang="it-IT" sz="3000" i="1" dirty="0" err="1"/>
              <a:t>də</a:t>
            </a:r>
            <a:r>
              <a:rPr lang="it-IT" sz="3000" i="1" dirty="0"/>
              <a:t> </a:t>
            </a:r>
            <a:r>
              <a:rPr lang="it-IT" sz="3000" i="1" dirty="0" err="1"/>
              <a:t>nottə</a:t>
            </a:r>
            <a:r>
              <a:rPr lang="it-IT" sz="3000" i="1" dirty="0"/>
              <a:t> </a:t>
            </a:r>
            <a:r>
              <a:rPr lang="it-IT" sz="3000" dirty="0"/>
              <a:t>(un’ora dopo il tramonto)</a:t>
            </a:r>
            <a:r>
              <a:rPr lang="it-IT" sz="3000" i="1" dirty="0"/>
              <a:t>.</a:t>
            </a:r>
            <a:r>
              <a:rPr lang="it-IT" sz="3000" dirty="0"/>
              <a:t> </a:t>
            </a:r>
          </a:p>
          <a:p>
            <a:pPr algn="just">
              <a:buFontTx/>
              <a:buChar char="-"/>
            </a:pPr>
            <a:r>
              <a:rPr lang="it-IT" sz="3000" dirty="0"/>
              <a:t>L’usanza calabrese per cui il pretendente colloca di notte un ramo </a:t>
            </a:r>
            <a:r>
              <a:rPr lang="it-IT" sz="3000" i="1" dirty="0"/>
              <a:t>(</a:t>
            </a:r>
            <a:r>
              <a:rPr lang="it-IT" sz="3000" i="1" dirty="0" err="1"/>
              <a:t>cippu</a:t>
            </a:r>
            <a:r>
              <a:rPr lang="it-IT" sz="3000" i="1" dirty="0"/>
              <a:t>)</a:t>
            </a:r>
            <a:r>
              <a:rPr lang="it-IT" sz="3000" dirty="0"/>
              <a:t> ornato di nastri di fronte alla casa della ragazza che vuole sposare ha dato luogo al verbo </a:t>
            </a:r>
            <a:r>
              <a:rPr lang="it-IT" sz="3000" i="1" dirty="0" err="1"/>
              <a:t>nceppunà</a:t>
            </a:r>
            <a:r>
              <a:rPr lang="it-IT" sz="3000" i="1" dirty="0"/>
              <a:t> </a:t>
            </a:r>
            <a:r>
              <a:rPr lang="it-IT" sz="3000" dirty="0"/>
              <a:t>‘fare la proposta di fidanzamento’.</a:t>
            </a:r>
          </a:p>
          <a:p>
            <a:pPr algn="just">
              <a:buFontTx/>
              <a:buChar char="-"/>
            </a:pPr>
            <a:r>
              <a:rPr lang="it-IT" sz="3000" dirty="0"/>
              <a:t>Nel viterbese nomi di oggetti legati ad attività tradizionali come </a:t>
            </a:r>
            <a:r>
              <a:rPr lang="it-IT" sz="3000" i="1" dirty="0" err="1"/>
              <a:t>vorga</a:t>
            </a:r>
            <a:r>
              <a:rPr lang="it-IT" sz="3000" dirty="0"/>
              <a:t> ‘vascone per l’irrigazione dei </a:t>
            </a:r>
            <a:r>
              <a:rPr lang="it-IT" sz="3000" dirty="0" err="1"/>
              <a:t>campi’</a:t>
            </a:r>
            <a:r>
              <a:rPr lang="it-IT" sz="3000" dirty="0"/>
              <a:t> o </a:t>
            </a:r>
            <a:r>
              <a:rPr lang="it-IT" sz="3000" i="1" dirty="0" err="1"/>
              <a:t>mónnolo</a:t>
            </a:r>
            <a:r>
              <a:rPr lang="it-IT" sz="3000" i="1" dirty="0"/>
              <a:t> </a:t>
            </a:r>
            <a:r>
              <a:rPr lang="it-IT" sz="3000" dirty="0"/>
              <a:t>‘strumento per pulire il forno a legna’.</a:t>
            </a:r>
          </a:p>
        </p:txBody>
      </p:sp>
    </p:spTree>
    <p:extLst>
      <p:ext uri="{BB962C8B-B14F-4D97-AF65-F5344CB8AC3E}">
        <p14:creationId xmlns:p14="http://schemas.microsoft.com/office/powerpoint/2010/main" val="277066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371" y="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ARCAICO E DIALETTO MODERNO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829663"/>
            <a:ext cx="12005603" cy="5894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L’importanza degli oggetti e del loro cambiamento è molto ben rappresentata nell’AIS, </a:t>
            </a:r>
            <a:r>
              <a:rPr lang="it-IT" sz="3000" i="1" dirty="0"/>
              <a:t>Atlante italo-svizzero</a:t>
            </a:r>
            <a:r>
              <a:rPr lang="it-IT" sz="3000" dirty="0"/>
              <a:t>, il più importante atlante linguistico italiano, basato su carte che studiano la distribuzione di forme anche legate agli oggetti.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dirty="0"/>
              <a:t>Ad esempio la parola </a:t>
            </a:r>
            <a:r>
              <a:rPr lang="it-IT" sz="3000" b="1" i="1" dirty="0"/>
              <a:t>culla</a:t>
            </a:r>
            <a:r>
              <a:rPr lang="it-IT" sz="3000" dirty="0"/>
              <a:t> si è oggi imposta in tutta Italia anche per la diffusione di un tipo unico di oggetto di produzione industriale. Le denominazioni dialettali sono molto differenziate e fanno riferimento a oggetti diversi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cuna</a:t>
            </a:r>
            <a:r>
              <a:rPr lang="it-IT" sz="3000" dirty="0"/>
              <a:t> nei dialetti settentrionali (&lt; CUNA ‘culla’) e in molti centro-</a:t>
            </a:r>
            <a:r>
              <a:rPr lang="it-IT" sz="3000" dirty="0" err="1"/>
              <a:t>meridion</a:t>
            </a:r>
            <a:r>
              <a:rPr lang="it-IT" sz="3000" dirty="0"/>
              <a:t>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nanna</a:t>
            </a:r>
            <a:r>
              <a:rPr lang="it-IT" sz="3000" dirty="0"/>
              <a:t> nelle Marche (‘il dormire’ per metonimia indica l’oggetto)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/>
              <a:t>navicula </a:t>
            </a:r>
            <a:r>
              <a:rPr lang="it-IT" sz="3000" dirty="0"/>
              <a:t>in Puglia (&lt; NAVICULAM ‘navicella’)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 err="1"/>
              <a:t>naca</a:t>
            </a:r>
            <a:r>
              <a:rPr lang="it-IT" sz="3000" i="1" dirty="0"/>
              <a:t> </a:t>
            </a:r>
            <a:r>
              <a:rPr lang="it-IT" sz="3000" dirty="0"/>
              <a:t>nei </a:t>
            </a:r>
            <a:r>
              <a:rPr lang="it-IT" sz="3000" dirty="0" err="1"/>
              <a:t>dial</a:t>
            </a:r>
            <a:r>
              <a:rPr lang="it-IT" sz="3000" dirty="0"/>
              <a:t>. meridionali estremi, dal greco </a:t>
            </a:r>
            <a:r>
              <a:rPr lang="it-IT" sz="3000" i="1" dirty="0" err="1"/>
              <a:t>nake</a:t>
            </a:r>
            <a:r>
              <a:rPr lang="it-IT" sz="3000" dirty="0"/>
              <a:t>, fa riferimento al vello di pecora sospeso come un’amaca (anche verbo </a:t>
            </a:r>
            <a:r>
              <a:rPr lang="it-IT" sz="3000" i="1" dirty="0" err="1"/>
              <a:t>annacari</a:t>
            </a:r>
            <a:r>
              <a:rPr lang="it-IT" sz="3000" i="1" dirty="0"/>
              <a:t> </a:t>
            </a:r>
            <a:r>
              <a:rPr lang="it-IT" sz="3000" dirty="0"/>
              <a:t>‘cullare’)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3000" i="1" dirty="0" err="1"/>
              <a:t>brassólu</a:t>
            </a:r>
            <a:r>
              <a:rPr lang="it-IT" sz="3000" dirty="0"/>
              <a:t> in sardo, dal catalano, è culla di legno (da un tronco scavato)</a:t>
            </a:r>
          </a:p>
        </p:txBody>
      </p:sp>
    </p:spTree>
    <p:extLst>
      <p:ext uri="{BB962C8B-B14F-4D97-AF65-F5344CB8AC3E}">
        <p14:creationId xmlns:p14="http://schemas.microsoft.com/office/powerpoint/2010/main" val="7322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AA3010-7F66-411A-A694-3FC87670BE26}"/>
              </a:ext>
            </a:extLst>
          </p:cNvPr>
          <p:cNvSpPr txBox="1"/>
          <p:nvPr/>
        </p:nvSpPr>
        <p:spPr>
          <a:xfrm>
            <a:off x="265471" y="5871999"/>
            <a:ext cx="113267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Esiste da anni una versione digitalizzata dell’AIS liberamente consultabile:</a:t>
            </a:r>
          </a:p>
          <a:p>
            <a:r>
              <a:rPr lang="it-IT" sz="2800" dirty="0"/>
              <a:t>https://navigais-web.pd.istc.cnr.it/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D12646B-9C6B-4621-AC2A-AD295EAFD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" t="44286" r="14957" b="14210"/>
          <a:stretch/>
        </p:blipFill>
        <p:spPr>
          <a:xfrm>
            <a:off x="334298" y="2468205"/>
            <a:ext cx="11114138" cy="318131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2E0B5BA-3963-455D-A723-8A1399EC2A8B}"/>
              </a:ext>
            </a:extLst>
          </p:cNvPr>
          <p:cNvSpPr txBox="1"/>
          <p:nvPr/>
        </p:nvSpPr>
        <p:spPr>
          <a:xfrm>
            <a:off x="121675" y="279472"/>
            <a:ext cx="115492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Ecco la sezione della carta AIS «culla» relativa all’Abruzzo centro-meridionale e alla Puglia settentrionale. Convivono i derivati da CUNA </a:t>
            </a:r>
            <a:r>
              <a:rPr lang="it-IT" sz="2800" i="1" dirty="0"/>
              <a:t>(</a:t>
            </a:r>
            <a:r>
              <a:rPr lang="it-IT" sz="2800" i="1" dirty="0" err="1"/>
              <a:t>cunnia</a:t>
            </a:r>
            <a:r>
              <a:rPr lang="it-IT" sz="2800" i="1" dirty="0"/>
              <a:t>, </a:t>
            </a:r>
            <a:r>
              <a:rPr lang="it-IT" sz="2800" i="1" dirty="0" err="1"/>
              <a:t>cunnela</a:t>
            </a:r>
            <a:r>
              <a:rPr lang="it-IT" sz="2800" i="1" dirty="0"/>
              <a:t>, </a:t>
            </a:r>
            <a:r>
              <a:rPr lang="it-IT" sz="2800" i="1" dirty="0" err="1"/>
              <a:t>cundra</a:t>
            </a:r>
            <a:r>
              <a:rPr lang="it-IT" sz="2800" i="1" dirty="0"/>
              <a:t>),</a:t>
            </a:r>
            <a:r>
              <a:rPr lang="it-IT" sz="2800" dirty="0"/>
              <a:t> quelli da NAVICULA e quelli dal greco </a:t>
            </a:r>
            <a:r>
              <a:rPr lang="it-IT" sz="2800" i="1" dirty="0" err="1"/>
              <a:t>nake</a:t>
            </a:r>
            <a:r>
              <a:rPr lang="it-IT" sz="2800" i="1" dirty="0"/>
              <a:t> </a:t>
            </a:r>
            <a:r>
              <a:rPr lang="it-IT" sz="2800" dirty="0"/>
              <a:t>(707: Lucera, FG). C’è anche il tipo </a:t>
            </a:r>
            <a:r>
              <a:rPr lang="it-IT" sz="2800" i="1" dirty="0" err="1"/>
              <a:t>retrella</a:t>
            </a:r>
            <a:r>
              <a:rPr lang="it-IT" sz="2800" dirty="0"/>
              <a:t> a Scanno (AQ).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1451969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371" y="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DIACRONIA E DIASTRATIA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2880" y="710419"/>
            <a:ext cx="11826240" cy="5760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Proprio come per l’italiano, anche per il dialetto </a:t>
            </a:r>
            <a:r>
              <a:rPr lang="it-IT" sz="2900" b="1" dirty="0"/>
              <a:t>convivono nei parlanti livelli diversi</a:t>
            </a:r>
            <a:r>
              <a:rPr lang="it-IT" sz="2900" dirty="0"/>
              <a:t>: forme percepite come più o meno arcaiche o come appartenenti a livelli alti o bassi del dialetto. A Fossalto (Campobasso) lo stesso dolce di pandispagna a strati con crema o cioccolato si chiama </a:t>
            </a:r>
            <a:r>
              <a:rPr lang="it-IT" sz="2900" i="1" dirty="0" err="1"/>
              <a:t>gattò</a:t>
            </a:r>
            <a:r>
              <a:rPr lang="it-IT" sz="2900" i="1" dirty="0"/>
              <a:t> </a:t>
            </a:r>
            <a:r>
              <a:rPr lang="it-IT" sz="2900" dirty="0"/>
              <a:t>per le classi borghesi (francesismo da </a:t>
            </a:r>
            <a:r>
              <a:rPr lang="it-IT" sz="2900" i="1" dirty="0" err="1"/>
              <a:t>gateau</a:t>
            </a:r>
            <a:r>
              <a:rPr lang="it-IT" sz="2900" dirty="0"/>
              <a:t>) e </a:t>
            </a:r>
            <a:r>
              <a:rPr lang="it-IT" sz="2900" i="1" dirty="0"/>
              <a:t>pizza </a:t>
            </a:r>
            <a:r>
              <a:rPr lang="it-IT" sz="2900" i="1" dirty="0" err="1"/>
              <a:t>dòcə</a:t>
            </a:r>
            <a:r>
              <a:rPr lang="it-IT" sz="2900" i="1" dirty="0"/>
              <a:t> </a:t>
            </a:r>
            <a:r>
              <a:rPr lang="it-IT" sz="2900" dirty="0"/>
              <a:t>per quelle popolari.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Le indagini dell’AIS, svolte negli anni Venti del Novecento, documentano molti casi interessanti di differenze tra informatori: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- Un informatore di Piazzola (Trento), emigrato all’estero per molti anni, una volta tornato in paese percepisce il dialetto che parla come più arcaico.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2900" dirty="0"/>
              <a:t>Un informatore di Radda in Chianti (Siena), quarantenne, preferisce adottare forme del dialetto più moderno anche se conosce quello arcaico.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2900" dirty="0"/>
              <a:t>A Scanno (L’Aquila) si osserva che le donne sono più legate al dialetto arcaico degli uomini (che sono stati in guerra e hanno più contatti esterni).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it-IT" sz="2900" dirty="0"/>
              <a:t>A Palagiano (Taranto) l’informatore è una guardia campestre che conserva forme scomparse tra i suoi coetanei, influenzati dall’uso di Taranto.</a:t>
            </a:r>
          </a:p>
        </p:txBody>
      </p:sp>
    </p:spTree>
    <p:extLst>
      <p:ext uri="{BB962C8B-B14F-4D97-AF65-F5344CB8AC3E}">
        <p14:creationId xmlns:p14="http://schemas.microsoft.com/office/powerpoint/2010/main" val="225706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371" y="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DIACRONIA E DIASTRATIA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2880" y="710419"/>
            <a:ext cx="11826240" cy="5760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Un altro elemento presente nelle indagini dialettali è il dominio, da parte dell’informatore, di due varietà: il dialetto locale del proprio paese e quello regionale, di solito diffuso grazie al prestigio di un centro urbano; oppure in uno stesso informatore troviamo il contrasto fra tratti dialettali borghesi e rustici.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Si tratta spesso di differenze di tipo </a:t>
            </a:r>
            <a:r>
              <a:rPr lang="it-IT" sz="2900" b="1" dirty="0"/>
              <a:t>fonologico</a:t>
            </a:r>
            <a:r>
              <a:rPr lang="it-IT" sz="2900" dirty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Le indagini dell’Atlante linguistico italiano (ALI, 1926-1964) mostrano che gli informatori spesso danno più di una risposta o variano la loro parlata, alternando forme di uso più ristretto a forme di uso più generale, oppure forme dell’uso rustico (spesso più arcaico) e di quello borghese (più recente).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900" dirty="0"/>
              <a:t>L’inchiesta condotta a Nocera Umbra (Perugia) nel 1932 mostra il diverso comportamento di un contadino analfabeta che ha avuto contatti con i borghesi e quindi esibisce la variante </a:t>
            </a:r>
            <a:r>
              <a:rPr lang="it-IT" sz="2900" i="1" dirty="0" err="1"/>
              <a:t>cortèllo</a:t>
            </a:r>
            <a:r>
              <a:rPr lang="it-IT" sz="2900" dirty="0"/>
              <a:t> e quello del contadino semicolto che usa la variante rustica </a:t>
            </a:r>
            <a:r>
              <a:rPr lang="it-IT" sz="2900" i="1" dirty="0" err="1"/>
              <a:t>cortéllo</a:t>
            </a:r>
            <a:r>
              <a:rPr lang="it-IT" sz="2900" i="1" dirty="0"/>
              <a:t> </a:t>
            </a:r>
            <a:r>
              <a:rPr lang="it-IT" sz="2900" dirty="0"/>
              <a:t>ma riferisce anche di una variante arcaica </a:t>
            </a:r>
            <a:r>
              <a:rPr lang="it-IT" sz="2900" i="1" dirty="0" err="1"/>
              <a:t>cortiéllo</a:t>
            </a:r>
            <a:r>
              <a:rPr lang="it-IT" sz="29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257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0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CULTURA INTELLETTUALE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6397" y="984408"/>
            <a:ext cx="11855548" cy="5719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000" dirty="0"/>
              <a:t>Tra le forme tipiche del dialetto non ci sono solo quelle legate alla cultura materiale tradizionale, ma spesso anche a quelle legate alla </a:t>
            </a:r>
            <a:r>
              <a:rPr lang="it-IT" sz="3000" b="1" dirty="0"/>
              <a:t>cultura intellettuale</a:t>
            </a:r>
            <a:r>
              <a:rPr lang="it-IT" sz="3000" dirty="0"/>
              <a:t>, per il contatto con lingue di cultura come latino e italiano.</a:t>
            </a:r>
          </a:p>
          <a:p>
            <a:pPr marL="0" indent="0" algn="just">
              <a:buNone/>
            </a:pPr>
            <a:r>
              <a:rPr lang="it-IT" sz="3000" dirty="0"/>
              <a:t>Come sappiamo l’italiano ha una maggioranza di forme sviluppate per via diretta (o popolare) ma anche molti </a:t>
            </a:r>
            <a:r>
              <a:rPr lang="it-IT" sz="3000" b="1" dirty="0"/>
              <a:t>cultismi</a:t>
            </a:r>
            <a:r>
              <a:rPr lang="it-IT" sz="3000" dirty="0"/>
              <a:t> o </a:t>
            </a:r>
            <a:r>
              <a:rPr lang="it-IT" sz="3000" b="1" dirty="0"/>
              <a:t>latinismi</a:t>
            </a:r>
            <a:r>
              <a:rPr lang="it-IT" sz="3000" dirty="0"/>
              <a:t>, entrati in italiano nel corso dei secoli per la persistenza di una cultura alta in latino: accanto a </a:t>
            </a:r>
            <a:r>
              <a:rPr lang="it-IT" sz="3000" i="1" dirty="0"/>
              <a:t>fiore </a:t>
            </a:r>
            <a:r>
              <a:rPr lang="it-IT" sz="3000" dirty="0"/>
              <a:t>e </a:t>
            </a:r>
            <a:r>
              <a:rPr lang="it-IT" sz="3000" i="1" dirty="0"/>
              <a:t>oro </a:t>
            </a:r>
            <a:r>
              <a:rPr lang="it-IT" sz="3000" dirty="0"/>
              <a:t>abbiamo le parole </a:t>
            </a:r>
            <a:r>
              <a:rPr lang="it-IT" sz="3000" i="1" dirty="0"/>
              <a:t>floreale </a:t>
            </a:r>
            <a:r>
              <a:rPr lang="it-IT" sz="3000" dirty="0"/>
              <a:t>e </a:t>
            </a:r>
            <a:r>
              <a:rPr lang="it-IT" sz="3000" i="1" dirty="0"/>
              <a:t>aurifero</a:t>
            </a:r>
            <a:r>
              <a:rPr lang="it-IT" sz="3000" dirty="0"/>
              <a:t>.</a:t>
            </a:r>
          </a:p>
          <a:p>
            <a:pPr marL="0" indent="0" algn="just">
              <a:buNone/>
            </a:pPr>
            <a:r>
              <a:rPr lang="it-IT" sz="3000" dirty="0"/>
              <a:t>Anche i </a:t>
            </a:r>
            <a:r>
              <a:rPr lang="it-IT" sz="3000" b="1" dirty="0"/>
              <a:t>dialetti</a:t>
            </a:r>
            <a:r>
              <a:rPr lang="it-IT" sz="3000" dirty="0"/>
              <a:t>, nel corso dei secoli, sono entrati in contatto con il </a:t>
            </a:r>
            <a:r>
              <a:rPr lang="it-IT" sz="3000" b="1" dirty="0"/>
              <a:t>latino </a:t>
            </a:r>
            <a:r>
              <a:rPr lang="it-IT" sz="3000" dirty="0"/>
              <a:t>accogliendo alcune voci dotte in forma adattata o non adattata e con particolari evoluzioni semantiche rispetto al significato originario.</a:t>
            </a:r>
          </a:p>
          <a:p>
            <a:pPr marL="0" indent="0" algn="just">
              <a:buNone/>
            </a:pPr>
            <a:r>
              <a:rPr lang="it-IT" sz="3000" dirty="0"/>
              <a:t>Ad esempio dal latino INSANIA ‘malattia’ nel veneto centrale abbiamo </a:t>
            </a:r>
            <a:r>
              <a:rPr lang="it-IT" sz="3000" i="1" dirty="0"/>
              <a:t>insania </a:t>
            </a:r>
            <a:r>
              <a:rPr lang="it-IT" sz="3000" dirty="0"/>
              <a:t>‘prurito’ e nel veneto settentrionale </a:t>
            </a:r>
            <a:r>
              <a:rPr lang="it-IT" sz="3000" i="1" dirty="0" err="1"/>
              <a:t>insagna</a:t>
            </a:r>
            <a:r>
              <a:rPr lang="it-IT" sz="3000" i="1" dirty="0"/>
              <a:t> </a:t>
            </a:r>
            <a:r>
              <a:rPr lang="it-IT" sz="3000" dirty="0"/>
              <a:t>‘smania, </a:t>
            </a:r>
            <a:r>
              <a:rPr lang="it-IT" sz="3000" dirty="0" err="1"/>
              <a:t>fastidio’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041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1744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di Office</vt:lpstr>
      <vt:lpstr>Dialettologia italiana a.a. 2022/23</vt:lpstr>
      <vt:lpstr>DIALETTO ARCAICO E DIALETTO MODERNO</vt:lpstr>
      <vt:lpstr>DIALETTO ARCAICO E DIALETTO MODERNO</vt:lpstr>
      <vt:lpstr>DIALETTO ARCAICO E DIALETTO MODERNO</vt:lpstr>
      <vt:lpstr>DIALETTO ARCAICO E DIALETTO MODERNO</vt:lpstr>
      <vt:lpstr>Presentazione standard di PowerPoint</vt:lpstr>
      <vt:lpstr>DIACRONIA E DIASTRATIA</vt:lpstr>
      <vt:lpstr>DIACRONIA E DIASTRATIA</vt:lpstr>
      <vt:lpstr>DIALETTO E CULTURA INTELLETTUALE</vt:lpstr>
      <vt:lpstr>DIALETTO E CULTURA INTELLETTUALE</vt:lpstr>
      <vt:lpstr>DIALETTO E CULTURA INTELLETTUALE</vt:lpstr>
      <vt:lpstr>DIALETTO E CULTURA INTELLETTUALE</vt:lpstr>
      <vt:lpstr>DIALETTO E CULTURA INTELLETTUALE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92</cp:revision>
  <dcterms:created xsi:type="dcterms:W3CDTF">2017-09-29T07:17:13Z</dcterms:created>
  <dcterms:modified xsi:type="dcterms:W3CDTF">2023-03-16T07:12:40Z</dcterms:modified>
</cp:coreProperties>
</file>